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7" r:id="rId2"/>
    <p:sldId id="258" r:id="rId3"/>
    <p:sldId id="259" r:id="rId4"/>
    <p:sldId id="260" r:id="rId5"/>
    <p:sldId id="261" r:id="rId6"/>
    <p:sldId id="262" r:id="rId7"/>
    <p:sldId id="263" r:id="rId8"/>
    <p:sldId id="264" r:id="rId9"/>
    <p:sldId id="265" r:id="rId10"/>
    <p:sldId id="266" r:id="rId11"/>
    <p:sldId id="269"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4"/>
    <p:restoredTop sz="91748"/>
  </p:normalViewPr>
  <p:slideViewPr>
    <p:cSldViewPr snapToGrid="0" snapToObjects="1">
      <p:cViewPr varScale="1">
        <p:scale>
          <a:sx n="96" d="100"/>
          <a:sy n="96" d="100"/>
        </p:scale>
        <p:origin x="34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9EF695-9515-3E4B-8106-4E950E9460A9}" type="datetimeFigureOut">
              <a:rPr lang="en-US" smtClean="0"/>
              <a:t>9/23/19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2BB707-13DD-E840-9F98-D24B910DDB44}" type="slidenum">
              <a:rPr lang="en-US" smtClean="0"/>
              <a:t>‹#›</a:t>
            </a:fld>
            <a:endParaRPr lang="en-US"/>
          </a:p>
        </p:txBody>
      </p:sp>
    </p:spTree>
    <p:extLst>
      <p:ext uri="{BB962C8B-B14F-4D97-AF65-F5344CB8AC3E}">
        <p14:creationId xmlns:p14="http://schemas.microsoft.com/office/powerpoint/2010/main" val="3728234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Errors:</a:t>
            </a:r>
          </a:p>
          <a:p>
            <a:r>
              <a:rPr lang="en-US" sz="1200" b="0" i="0" u="none" strike="noStrike" kern="1200" dirty="0">
                <a:solidFill>
                  <a:schemeClr val="tx1"/>
                </a:solidFill>
                <a:effectLst/>
                <a:latin typeface="+mn-lt"/>
                <a:ea typeface="+mn-ea"/>
                <a:cs typeface="+mn-cs"/>
              </a:rPr>
              <a:t>Sequential order of </a:t>
            </a:r>
            <a:r>
              <a:rPr lang="en-US" sz="1200" b="0" i="0" u="none" strike="noStrike" kern="1200" dirty="0" err="1">
                <a:solidFill>
                  <a:schemeClr val="tx1"/>
                </a:solidFill>
                <a:effectLst/>
                <a:latin typeface="+mn-lt"/>
                <a:ea typeface="+mn-ea"/>
                <a:cs typeface="+mn-cs"/>
              </a:rPr>
              <a:t>well_position</a:t>
            </a:r>
            <a:r>
              <a:rPr lang="en-US" sz="1200" b="0" i="0" u="none" strike="noStrike" kern="1200" dirty="0">
                <a:solidFill>
                  <a:schemeClr val="tx1"/>
                </a:solidFill>
                <a:effectLst/>
                <a:latin typeface="+mn-lt"/>
                <a:ea typeface="+mn-ea"/>
                <a:cs typeface="+mn-cs"/>
              </a:rPr>
              <a:t> changes</a:t>
            </a:r>
          </a:p>
          <a:p>
            <a:r>
              <a:rPr lang="en-US" sz="1200" b="0" i="0" u="none" strike="noStrike" kern="1200" dirty="0">
                <a:solidFill>
                  <a:schemeClr val="tx1"/>
                </a:solidFill>
                <a:effectLst/>
                <a:latin typeface="+mn-lt"/>
                <a:ea typeface="+mn-ea"/>
                <a:cs typeface="+mn-cs"/>
              </a:rPr>
              <a:t>Format of </a:t>
            </a:r>
            <a:r>
              <a:rPr lang="en-US" sz="1200" b="0" i="0" u="none" strike="noStrike" kern="1200" dirty="0" err="1">
                <a:solidFill>
                  <a:schemeClr val="tx1"/>
                </a:solidFill>
                <a:effectLst/>
                <a:latin typeface="+mn-lt"/>
                <a:ea typeface="+mn-ea"/>
                <a:cs typeface="+mn-cs"/>
              </a:rPr>
              <a:t>client_sample_id</a:t>
            </a:r>
            <a:r>
              <a:rPr lang="en-US" sz="1200" b="0" i="0" u="none" strike="noStrike" kern="1200" dirty="0">
                <a:solidFill>
                  <a:schemeClr val="tx1"/>
                </a:solidFill>
                <a:effectLst/>
                <a:latin typeface="+mn-lt"/>
                <a:ea typeface="+mn-ea"/>
                <a:cs typeface="+mn-cs"/>
              </a:rPr>
              <a:t> changes and cannot have spaces, slashes, non-standard ASCII characters</a:t>
            </a:r>
          </a:p>
          <a:p>
            <a:r>
              <a:rPr lang="en-US" sz="1200" b="0" i="0" u="none" strike="noStrike" kern="1200" dirty="0">
                <a:solidFill>
                  <a:schemeClr val="tx1"/>
                </a:solidFill>
                <a:effectLst/>
                <a:latin typeface="+mn-lt"/>
                <a:ea typeface="+mn-ea"/>
                <a:cs typeface="+mn-cs"/>
              </a:rPr>
              <a:t>Capitalization of the replicate column changes</a:t>
            </a:r>
          </a:p>
          <a:p>
            <a:r>
              <a:rPr lang="en-US" sz="1200" b="0" i="0" u="none" strike="noStrike" kern="1200" dirty="0">
                <a:solidFill>
                  <a:schemeClr val="tx1"/>
                </a:solidFill>
                <a:effectLst/>
                <a:latin typeface="+mn-lt"/>
                <a:ea typeface="+mn-ea"/>
                <a:cs typeface="+mn-cs"/>
              </a:rPr>
              <a:t>Volume and concentration column headers have unusual (not allowed) characters</a:t>
            </a:r>
          </a:p>
          <a:p>
            <a:r>
              <a:rPr lang="en-US" sz="1200" b="0" i="0" u="none" strike="noStrike" kern="1200" dirty="0">
                <a:solidFill>
                  <a:schemeClr val="tx1"/>
                </a:solidFill>
                <a:effectLst/>
                <a:latin typeface="+mn-lt"/>
                <a:ea typeface="+mn-ea"/>
                <a:cs typeface="+mn-cs"/>
              </a:rPr>
              <a:t>Volume, concentration, and RIN column decimal accuracy changes</a:t>
            </a:r>
          </a:p>
          <a:p>
            <a:r>
              <a:rPr lang="en-US" sz="1200" b="0" i="0" u="none" strike="noStrike" kern="1200" dirty="0">
                <a:solidFill>
                  <a:schemeClr val="tx1"/>
                </a:solidFill>
                <a:effectLst/>
                <a:latin typeface="+mn-lt"/>
                <a:ea typeface="+mn-ea"/>
                <a:cs typeface="+mn-cs"/>
              </a:rPr>
              <a:t>The </a:t>
            </a:r>
            <a:r>
              <a:rPr lang="en-US" sz="1200" b="0" i="0" u="none" strike="noStrike" kern="1200" dirty="0" err="1">
                <a:solidFill>
                  <a:schemeClr val="tx1"/>
                </a:solidFill>
                <a:effectLst/>
                <a:latin typeface="+mn-lt"/>
                <a:ea typeface="+mn-ea"/>
                <a:cs typeface="+mn-cs"/>
              </a:rPr>
              <a:t>prep_date</a:t>
            </a:r>
            <a:r>
              <a:rPr lang="en-US" sz="1200" b="0" i="0" u="none" strike="noStrike" kern="1200" dirty="0">
                <a:solidFill>
                  <a:schemeClr val="tx1"/>
                </a:solidFill>
                <a:effectLst/>
                <a:latin typeface="+mn-lt"/>
                <a:ea typeface="+mn-ea"/>
                <a:cs typeface="+mn-cs"/>
              </a:rPr>
              <a:t> and </a:t>
            </a:r>
            <a:r>
              <a:rPr lang="en-US" sz="1200" b="0" i="0" u="none" strike="noStrike" kern="1200" dirty="0" err="1">
                <a:solidFill>
                  <a:schemeClr val="tx1"/>
                </a:solidFill>
                <a:effectLst/>
                <a:latin typeface="+mn-lt"/>
                <a:ea typeface="+mn-ea"/>
                <a:cs typeface="+mn-cs"/>
              </a:rPr>
              <a:t>ship_date</a:t>
            </a:r>
            <a:r>
              <a:rPr lang="en-US" sz="1200" b="0" i="0" u="none" strike="noStrike" kern="1200" dirty="0">
                <a:solidFill>
                  <a:schemeClr val="tx1"/>
                </a:solidFill>
                <a:effectLst/>
                <a:latin typeface="+mn-lt"/>
                <a:ea typeface="+mn-ea"/>
                <a:cs typeface="+mn-cs"/>
              </a:rPr>
              <a:t> formats are different, and </a:t>
            </a:r>
            <a:r>
              <a:rPr lang="en-US" sz="1200" b="0" i="0" u="none" strike="noStrike" kern="1200" dirty="0" err="1">
                <a:solidFill>
                  <a:schemeClr val="tx1"/>
                </a:solidFill>
                <a:effectLst/>
                <a:latin typeface="+mn-lt"/>
                <a:ea typeface="+mn-ea"/>
                <a:cs typeface="+mn-cs"/>
              </a:rPr>
              <a:t>prep_date</a:t>
            </a:r>
            <a:r>
              <a:rPr lang="en-US" sz="1200" b="0" i="0" u="none" strike="noStrike" kern="1200" dirty="0">
                <a:solidFill>
                  <a:schemeClr val="tx1"/>
                </a:solidFill>
                <a:effectLst/>
                <a:latin typeface="+mn-lt"/>
                <a:ea typeface="+mn-ea"/>
                <a:cs typeface="+mn-cs"/>
              </a:rPr>
              <a:t> has multiple formats</a:t>
            </a:r>
          </a:p>
          <a:p>
            <a:r>
              <a:rPr lang="en-US" sz="1200" b="0" i="0" u="none" strike="noStrike" kern="1200" dirty="0">
                <a:solidFill>
                  <a:schemeClr val="tx1"/>
                </a:solidFill>
                <a:effectLst/>
                <a:latin typeface="+mn-lt"/>
                <a:ea typeface="+mn-ea"/>
                <a:cs typeface="+mn-cs"/>
              </a:rPr>
              <a:t>Are there others not mentioned?</a:t>
            </a:r>
          </a:p>
          <a:p>
            <a:r>
              <a:rPr lang="en-US" sz="1200" b="1" i="0" u="none" strike="noStrike" kern="1200" dirty="0">
                <a:solidFill>
                  <a:schemeClr val="tx1"/>
                </a:solidFill>
                <a:effectLst/>
                <a:latin typeface="+mn-lt"/>
                <a:ea typeface="+mn-ea"/>
                <a:cs typeface="+mn-cs"/>
              </a:rPr>
              <a:t>Improvements in naming</a:t>
            </a:r>
          </a:p>
          <a:p>
            <a:r>
              <a:rPr lang="en-US" sz="1200" b="0" i="0" u="none" strike="noStrike" kern="1200" dirty="0">
                <a:solidFill>
                  <a:schemeClr val="tx1"/>
                </a:solidFill>
                <a:effectLst/>
                <a:latin typeface="+mn-lt"/>
                <a:ea typeface="+mn-ea"/>
                <a:cs typeface="+mn-cs"/>
              </a:rPr>
              <a:t>Shorten </a:t>
            </a:r>
            <a:r>
              <a:rPr lang="en-US" sz="1200" b="0" i="0" u="none" strike="noStrike" kern="1200" dirty="0" err="1">
                <a:solidFill>
                  <a:schemeClr val="tx1"/>
                </a:solidFill>
                <a:effectLst/>
                <a:latin typeface="+mn-lt"/>
                <a:ea typeface="+mn-ea"/>
                <a:cs typeface="+mn-cs"/>
              </a:rPr>
              <a:t>client_sample_id</a:t>
            </a:r>
            <a:r>
              <a:rPr lang="en-US" sz="1200" b="0" i="0" u="none" strike="noStrike" kern="1200" dirty="0">
                <a:solidFill>
                  <a:schemeClr val="tx1"/>
                </a:solidFill>
                <a:effectLst/>
                <a:latin typeface="+mn-lt"/>
                <a:ea typeface="+mn-ea"/>
                <a:cs typeface="+mn-cs"/>
              </a:rPr>
              <a:t> names, and maybe just call them “names”</a:t>
            </a:r>
          </a:p>
          <a:p>
            <a:pPr lvl="1"/>
            <a:r>
              <a:rPr lang="en-US" sz="1200" b="0" i="0" u="none" strike="noStrike" kern="1200" dirty="0">
                <a:solidFill>
                  <a:schemeClr val="tx1"/>
                </a:solidFill>
                <a:effectLst/>
                <a:latin typeface="+mn-lt"/>
                <a:ea typeface="+mn-ea"/>
                <a:cs typeface="+mn-cs"/>
              </a:rPr>
              <a:t>For example: “</a:t>
            </a:r>
            <a:r>
              <a:rPr lang="en-US" sz="1200" b="0" i="0" u="none" strike="noStrike" kern="1200" dirty="0" err="1">
                <a:solidFill>
                  <a:schemeClr val="tx1"/>
                </a:solidFill>
                <a:effectLst/>
                <a:latin typeface="+mn-lt"/>
                <a:ea typeface="+mn-ea"/>
                <a:cs typeface="+mn-cs"/>
              </a:rPr>
              <a:t>wt</a:t>
            </a:r>
            <a:r>
              <a:rPr lang="en-US" sz="1200" b="0" i="0" u="none" strike="noStrike" kern="1200" dirty="0">
                <a:solidFill>
                  <a:schemeClr val="tx1"/>
                </a:solidFill>
                <a:effectLst/>
                <a:latin typeface="+mn-lt"/>
                <a:ea typeface="+mn-ea"/>
                <a:cs typeface="+mn-cs"/>
              </a:rPr>
              <a:t>” for “wild-type”. Also, they are all “1hr”, so that is superfluous information</a:t>
            </a:r>
          </a:p>
          <a:p>
            <a:r>
              <a:rPr lang="en-US" sz="1200" b="0" i="0" u="none" strike="noStrike" kern="1200" dirty="0">
                <a:solidFill>
                  <a:schemeClr val="tx1"/>
                </a:solidFill>
                <a:effectLst/>
                <a:latin typeface="+mn-lt"/>
                <a:ea typeface="+mn-ea"/>
                <a:cs typeface="+mn-cs"/>
              </a:rPr>
              <a:t>The </a:t>
            </a:r>
            <a:r>
              <a:rPr lang="en-US" sz="1200" b="0" i="0" u="none" strike="noStrike" kern="1200" dirty="0" err="1">
                <a:solidFill>
                  <a:schemeClr val="tx1"/>
                </a:solidFill>
                <a:effectLst/>
                <a:latin typeface="+mn-lt"/>
                <a:ea typeface="+mn-ea"/>
                <a:cs typeface="+mn-cs"/>
              </a:rPr>
              <a:t>prep_date</a:t>
            </a:r>
            <a:r>
              <a:rPr lang="en-US" sz="1200" b="0" i="0" u="none" strike="noStrike" kern="1200" dirty="0">
                <a:solidFill>
                  <a:schemeClr val="tx1"/>
                </a:solidFill>
                <a:effectLst/>
                <a:latin typeface="+mn-lt"/>
                <a:ea typeface="+mn-ea"/>
                <a:cs typeface="+mn-cs"/>
              </a:rPr>
              <a:t> and </a:t>
            </a:r>
            <a:r>
              <a:rPr lang="en-US" sz="1200" b="0" i="0" u="none" strike="noStrike" kern="1200" dirty="0" err="1">
                <a:solidFill>
                  <a:schemeClr val="tx1"/>
                </a:solidFill>
                <a:effectLst/>
                <a:latin typeface="+mn-lt"/>
                <a:ea typeface="+mn-ea"/>
                <a:cs typeface="+mn-cs"/>
              </a:rPr>
              <a:t>ship_date</a:t>
            </a:r>
            <a:r>
              <a:rPr lang="en-US" sz="1200" b="0" i="0" u="none" strike="noStrike" kern="1200" dirty="0">
                <a:solidFill>
                  <a:schemeClr val="tx1"/>
                </a:solidFill>
                <a:effectLst/>
                <a:latin typeface="+mn-lt"/>
                <a:ea typeface="+mn-ea"/>
                <a:cs typeface="+mn-cs"/>
              </a:rPr>
              <a:t> might not be needed</a:t>
            </a:r>
          </a:p>
          <a:p>
            <a:r>
              <a:rPr lang="en-US" sz="1200" b="0" i="0" u="none" strike="noStrike" kern="1200" dirty="0">
                <a:solidFill>
                  <a:schemeClr val="tx1"/>
                </a:solidFill>
                <a:effectLst/>
                <a:latin typeface="+mn-lt"/>
                <a:ea typeface="+mn-ea"/>
                <a:cs typeface="+mn-cs"/>
              </a:rPr>
              <a:t>Use “microliters” for “Volume (µL)” etc.</a:t>
            </a:r>
          </a:p>
          <a:p>
            <a:r>
              <a:rPr lang="en-US" sz="1200" b="1" i="0" u="none" strike="noStrike" kern="1200" dirty="0">
                <a:solidFill>
                  <a:schemeClr val="tx1"/>
                </a:solidFill>
                <a:effectLst/>
                <a:latin typeface="+mn-lt"/>
                <a:ea typeface="+mn-ea"/>
                <a:cs typeface="+mn-cs"/>
              </a:rPr>
              <a:t>Errors hard to spot:</a:t>
            </a:r>
          </a:p>
          <a:p>
            <a:r>
              <a:rPr lang="en-US" sz="1200" b="0" i="0" u="none" strike="noStrike" kern="1200" dirty="0">
                <a:solidFill>
                  <a:schemeClr val="tx1"/>
                </a:solidFill>
                <a:effectLst/>
                <a:latin typeface="+mn-lt"/>
                <a:ea typeface="+mn-ea"/>
                <a:cs typeface="+mn-cs"/>
              </a:rPr>
              <a:t>No space between “wild” and “type”, repeated barcode numbers, missing data, duplicate names</a:t>
            </a:r>
          </a:p>
          <a:p>
            <a:r>
              <a:rPr lang="en-US" sz="1200" b="0" i="0" u="none" strike="noStrike" kern="1200" dirty="0">
                <a:solidFill>
                  <a:schemeClr val="tx1"/>
                </a:solidFill>
                <a:effectLst/>
                <a:latin typeface="+mn-lt"/>
                <a:ea typeface="+mn-ea"/>
                <a:cs typeface="+mn-cs"/>
              </a:rPr>
              <a:t>Find by sorting, or counting</a:t>
            </a:r>
          </a:p>
        </p:txBody>
      </p:sp>
      <p:sp>
        <p:nvSpPr>
          <p:cNvPr id="4" name="Slide Number Placeholder 3"/>
          <p:cNvSpPr>
            <a:spLocks noGrp="1"/>
          </p:cNvSpPr>
          <p:nvPr>
            <p:ph type="sldNum" sz="quarter" idx="5"/>
          </p:nvPr>
        </p:nvSpPr>
        <p:spPr/>
        <p:txBody>
          <a:bodyPr/>
          <a:lstStyle/>
          <a:p>
            <a:fld id="{AF2BB707-13DD-E840-9F98-D24B910DDB44}" type="slidenum">
              <a:rPr lang="en-US" smtClean="0"/>
              <a:t>6</a:t>
            </a:fld>
            <a:endParaRPr lang="en-US"/>
          </a:p>
        </p:txBody>
      </p:sp>
    </p:spTree>
    <p:extLst>
      <p:ext uri="{BB962C8B-B14F-4D97-AF65-F5344CB8AC3E}">
        <p14:creationId xmlns:p14="http://schemas.microsoft.com/office/powerpoint/2010/main" val="1780186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Samples are organized by </a:t>
            </a:r>
            <a:r>
              <a:rPr lang="en-US" sz="1200" b="0" i="0" u="none" strike="noStrike" kern="1200" dirty="0" err="1">
                <a:solidFill>
                  <a:schemeClr val="tx1"/>
                </a:solidFill>
                <a:effectLst/>
                <a:latin typeface="+mn-lt"/>
                <a:ea typeface="+mn-ea"/>
                <a:cs typeface="+mn-cs"/>
              </a:rPr>
              <a:t>sample_id</a:t>
            </a: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To relate filenames use the </a:t>
            </a:r>
            <a:r>
              <a:rPr lang="en-US" sz="1200" b="0" i="0" u="none" strike="noStrike" kern="1200" dirty="0" err="1">
                <a:solidFill>
                  <a:schemeClr val="tx1"/>
                </a:solidFill>
                <a:effectLst/>
                <a:latin typeface="+mn-lt"/>
                <a:ea typeface="+mn-ea"/>
                <a:cs typeface="+mn-cs"/>
              </a:rPr>
              <a:t>sample_id</a:t>
            </a:r>
            <a:r>
              <a:rPr lang="en-US" sz="1200" b="0" i="0" u="none" strike="noStrike" kern="1200" dirty="0">
                <a:solidFill>
                  <a:schemeClr val="tx1"/>
                </a:solidFill>
                <a:effectLst/>
                <a:latin typeface="+mn-lt"/>
                <a:ea typeface="+mn-ea"/>
                <a:cs typeface="+mn-cs"/>
              </a:rPr>
              <a:t>, and do a VLOOKUP on submission sheet</a:t>
            </a:r>
          </a:p>
          <a:p>
            <a:r>
              <a:rPr lang="en-US" sz="1200" b="0" i="0" u="none" strike="noStrike" kern="1200" dirty="0">
                <a:solidFill>
                  <a:schemeClr val="tx1"/>
                </a:solidFill>
                <a:effectLst/>
                <a:latin typeface="+mn-lt"/>
                <a:ea typeface="+mn-ea"/>
                <a:cs typeface="+mn-cs"/>
              </a:rPr>
              <a:t>The _R1/_R2 extensions mean “Read 1” and “Read 2” of each sample</a:t>
            </a:r>
          </a:p>
          <a:p>
            <a:r>
              <a:rPr lang="en-US" sz="1200" b="0" i="0" u="none" strike="noStrike" kern="1200" dirty="0">
                <a:solidFill>
                  <a:schemeClr val="tx1"/>
                </a:solidFill>
                <a:effectLst/>
                <a:latin typeface="+mn-lt"/>
                <a:ea typeface="+mn-ea"/>
                <a:cs typeface="+mn-cs"/>
              </a:rPr>
              <a:t>The ‘.</a:t>
            </a:r>
            <a:r>
              <a:rPr lang="en-US" sz="1200" b="0" i="0" u="none" strike="noStrike" kern="1200" dirty="0" err="1">
                <a:solidFill>
                  <a:schemeClr val="tx1"/>
                </a:solidFill>
                <a:effectLst/>
                <a:latin typeface="+mn-lt"/>
                <a:ea typeface="+mn-ea"/>
                <a:cs typeface="+mn-cs"/>
              </a:rPr>
              <a:t>gz</a:t>
            </a:r>
            <a:r>
              <a:rPr lang="en-US" sz="1200" b="0" i="0" u="none" strike="noStrike" kern="1200" dirty="0">
                <a:solidFill>
                  <a:schemeClr val="tx1"/>
                </a:solidFill>
                <a:effectLst/>
                <a:latin typeface="+mn-lt"/>
                <a:ea typeface="+mn-ea"/>
                <a:cs typeface="+mn-cs"/>
              </a:rPr>
              <a:t>’ extension means it is a compressed “</a:t>
            </a:r>
            <a:r>
              <a:rPr lang="en-US" sz="1200" b="0" i="0" u="none" strike="noStrike" kern="1200" dirty="0" err="1">
                <a:solidFill>
                  <a:schemeClr val="tx1"/>
                </a:solidFill>
                <a:effectLst/>
                <a:latin typeface="+mn-lt"/>
                <a:ea typeface="+mn-ea"/>
                <a:cs typeface="+mn-cs"/>
              </a:rPr>
              <a:t>gzip</a:t>
            </a:r>
            <a:r>
              <a:rPr lang="en-US" sz="1200" b="0" i="0" u="none" strike="noStrike" kern="1200" dirty="0">
                <a:solidFill>
                  <a:schemeClr val="tx1"/>
                </a:solidFill>
                <a:effectLst/>
                <a:latin typeface="+mn-lt"/>
                <a:ea typeface="+mn-ea"/>
                <a:cs typeface="+mn-cs"/>
              </a:rPr>
              <a:t>” type format to save disk space</a:t>
            </a:r>
          </a:p>
          <a:p>
            <a:r>
              <a:rPr lang="en-US" sz="1200" b="0" i="0" u="none" strike="noStrike" kern="1200" dirty="0">
                <a:solidFill>
                  <a:schemeClr val="tx1"/>
                </a:solidFill>
                <a:effectLst/>
                <a:latin typeface="+mn-lt"/>
                <a:ea typeface="+mn-ea"/>
                <a:cs typeface="+mn-cs"/>
              </a:rPr>
              <a:t>The size of all the files combined is 1113.60 Gb (over a terabyte!). To transfer files this large you should validate the file size following transfer. Absolute file integrity checks following transfers and methods for faster file transfers are possible but beyond the scope of this lesson.</a:t>
            </a:r>
          </a:p>
          <a:p>
            <a:endParaRPr lang="en-US" dirty="0"/>
          </a:p>
        </p:txBody>
      </p:sp>
      <p:sp>
        <p:nvSpPr>
          <p:cNvPr id="4" name="Slide Number Placeholder 3"/>
          <p:cNvSpPr>
            <a:spLocks noGrp="1"/>
          </p:cNvSpPr>
          <p:nvPr>
            <p:ph type="sldNum" sz="quarter" idx="5"/>
          </p:nvPr>
        </p:nvSpPr>
        <p:spPr/>
        <p:txBody>
          <a:bodyPr/>
          <a:lstStyle/>
          <a:p>
            <a:fld id="{AF2BB707-13DD-E840-9F98-D24B910DDB44}" type="slidenum">
              <a:rPr lang="en-US" smtClean="0"/>
              <a:t>7</a:t>
            </a:fld>
            <a:endParaRPr lang="en-US"/>
          </a:p>
        </p:txBody>
      </p:sp>
    </p:spTree>
    <p:extLst>
      <p:ext uri="{BB962C8B-B14F-4D97-AF65-F5344CB8AC3E}">
        <p14:creationId xmlns:p14="http://schemas.microsoft.com/office/powerpoint/2010/main" val="1225579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Escherichia coli B str. REL606 shown under the “organism” column. This is a tricky question because the column labeled “strain” actually has sample names</a:t>
            </a:r>
          </a:p>
          <a:p>
            <a:r>
              <a:rPr lang="en-US" dirty="0"/>
              <a:t>The Illumina sequencing platform was used shown in the column “Platform”. But notice they used multiple instrument types listed under “Instrument”</a:t>
            </a:r>
          </a:p>
          <a:p>
            <a:r>
              <a:rPr lang="en-US" dirty="0"/>
              <a:t>Sort by </a:t>
            </a:r>
            <a:r>
              <a:rPr lang="en-US" dirty="0" err="1"/>
              <a:t>LibraryLayout</a:t>
            </a:r>
            <a:r>
              <a:rPr lang="en-US" dirty="0"/>
              <a:t> and the column “</a:t>
            </a:r>
            <a:r>
              <a:rPr lang="en-US" dirty="0" err="1"/>
              <a:t>DATASTORE_filetype</a:t>
            </a:r>
            <a:r>
              <a:rPr lang="en-US" dirty="0"/>
              <a:t>” shows that “</a:t>
            </a:r>
            <a:r>
              <a:rPr lang="en-US" dirty="0" err="1"/>
              <a:t>minhash_sig</a:t>
            </a:r>
            <a:r>
              <a:rPr lang="en-US" dirty="0"/>
              <a:t> realign </a:t>
            </a:r>
            <a:r>
              <a:rPr lang="en-US" dirty="0" err="1"/>
              <a:t>ref_stats</a:t>
            </a:r>
            <a:r>
              <a:rPr lang="en-US" dirty="0"/>
              <a:t> </a:t>
            </a:r>
            <a:r>
              <a:rPr lang="en-US" dirty="0" err="1"/>
              <a:t>sra</a:t>
            </a:r>
            <a:r>
              <a:rPr lang="en-US" dirty="0"/>
              <a:t> </a:t>
            </a:r>
            <a:r>
              <a:rPr lang="en-US" dirty="0" err="1"/>
              <a:t>wgmlst_sig</a:t>
            </a:r>
            <a:r>
              <a:rPr lang="en-US" dirty="0"/>
              <a:t>” were used for all single-end reads. (Also notice the Illumina Genome Analyzer </a:t>
            </a:r>
            <a:r>
              <a:rPr lang="en-US" dirty="0" err="1"/>
              <a:t>IIx</a:t>
            </a:r>
            <a:r>
              <a:rPr lang="en-US" dirty="0"/>
              <a:t> was never used for paired-end sequencing)</a:t>
            </a:r>
          </a:p>
          <a:p>
            <a:r>
              <a:rPr lang="en-US" dirty="0"/>
              <a:t>There are several columns including: </a:t>
            </a:r>
            <a:r>
              <a:rPr lang="en-US" dirty="0" err="1"/>
              <a:t>megabases</a:t>
            </a:r>
            <a:r>
              <a:rPr lang="en-US" dirty="0"/>
              <a:t> of sequence per sample, Assay type, </a:t>
            </a:r>
            <a:r>
              <a:rPr lang="en-US" dirty="0" err="1"/>
              <a:t>BioSample</a:t>
            </a:r>
            <a:r>
              <a:rPr lang="en-US" dirty="0"/>
              <a:t> Model, and more.</a:t>
            </a:r>
          </a:p>
          <a:p>
            <a:r>
              <a:rPr lang="en-US" dirty="0"/>
              <a:t>These are examples of “metadata” that you should collect for sequencing projects that are sent to public databases.</a:t>
            </a:r>
          </a:p>
          <a:p>
            <a:endParaRPr lang="en-US" dirty="0"/>
          </a:p>
        </p:txBody>
      </p:sp>
      <p:sp>
        <p:nvSpPr>
          <p:cNvPr id="4" name="Slide Number Placeholder 3"/>
          <p:cNvSpPr>
            <a:spLocks noGrp="1"/>
          </p:cNvSpPr>
          <p:nvPr>
            <p:ph type="sldNum" sz="quarter" idx="5"/>
          </p:nvPr>
        </p:nvSpPr>
        <p:spPr/>
        <p:txBody>
          <a:bodyPr/>
          <a:lstStyle/>
          <a:p>
            <a:fld id="{AF2BB707-13DD-E840-9F98-D24B910DDB44}" type="slidenum">
              <a:rPr lang="en-US" smtClean="0"/>
              <a:t>12</a:t>
            </a:fld>
            <a:endParaRPr lang="en-US"/>
          </a:p>
        </p:txBody>
      </p:sp>
    </p:spTree>
    <p:extLst>
      <p:ext uri="{BB962C8B-B14F-4D97-AF65-F5344CB8AC3E}">
        <p14:creationId xmlns:p14="http://schemas.microsoft.com/office/powerpoint/2010/main" val="2431887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BC2E5-91FA-244D-97BC-3F690EE281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05014B6-8E6F-CC44-8B9C-96AFB34F13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4A70195-78EB-344E-ABCA-6D2BA220FBBC}"/>
              </a:ext>
            </a:extLst>
          </p:cNvPr>
          <p:cNvSpPr>
            <a:spLocks noGrp="1"/>
          </p:cNvSpPr>
          <p:nvPr>
            <p:ph type="dt" sz="half" idx="10"/>
          </p:nvPr>
        </p:nvSpPr>
        <p:spPr/>
        <p:txBody>
          <a:bodyPr/>
          <a:lstStyle/>
          <a:p>
            <a:fld id="{CCAA8C13-6282-F348-AB74-7267B6021062}" type="datetimeFigureOut">
              <a:rPr lang="en-US" smtClean="0"/>
              <a:t>9/22/19</a:t>
            </a:fld>
            <a:endParaRPr lang="en-US"/>
          </a:p>
        </p:txBody>
      </p:sp>
      <p:sp>
        <p:nvSpPr>
          <p:cNvPr id="5" name="Footer Placeholder 4">
            <a:extLst>
              <a:ext uri="{FF2B5EF4-FFF2-40B4-BE49-F238E27FC236}">
                <a16:creationId xmlns:a16="http://schemas.microsoft.com/office/drawing/2014/main" id="{D429F14F-CE73-8441-8D65-544250615B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B8B895-58D5-FA49-8DE0-4E0CC80D9F40}"/>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830856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54D04-CD22-874E-BA9F-C969D9CA572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239280E-E235-984C-8732-D6A024209F9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60EC24-5AC8-BF4B-8FDB-E948033B2C47}"/>
              </a:ext>
            </a:extLst>
          </p:cNvPr>
          <p:cNvSpPr>
            <a:spLocks noGrp="1"/>
          </p:cNvSpPr>
          <p:nvPr>
            <p:ph type="dt" sz="half" idx="10"/>
          </p:nvPr>
        </p:nvSpPr>
        <p:spPr/>
        <p:txBody>
          <a:bodyPr/>
          <a:lstStyle/>
          <a:p>
            <a:fld id="{CCAA8C13-6282-F348-AB74-7267B6021062}" type="datetimeFigureOut">
              <a:rPr lang="en-US" smtClean="0"/>
              <a:t>9/22/19</a:t>
            </a:fld>
            <a:endParaRPr lang="en-US"/>
          </a:p>
        </p:txBody>
      </p:sp>
      <p:sp>
        <p:nvSpPr>
          <p:cNvPr id="5" name="Footer Placeholder 4">
            <a:extLst>
              <a:ext uri="{FF2B5EF4-FFF2-40B4-BE49-F238E27FC236}">
                <a16:creationId xmlns:a16="http://schemas.microsoft.com/office/drawing/2014/main" id="{5DE7049E-EC40-244B-A704-18FBBB5FC5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0D8B64-6D2F-1741-8F5C-DEDADA4C734A}"/>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6759420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AC856C-9533-434B-B0CC-7BDC3ED67B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D4F418A-3084-8146-981B-FCC265A192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04F5E2-B18C-5446-8E20-D1629CF091BA}"/>
              </a:ext>
            </a:extLst>
          </p:cNvPr>
          <p:cNvSpPr>
            <a:spLocks noGrp="1"/>
          </p:cNvSpPr>
          <p:nvPr>
            <p:ph type="dt" sz="half" idx="10"/>
          </p:nvPr>
        </p:nvSpPr>
        <p:spPr/>
        <p:txBody>
          <a:bodyPr/>
          <a:lstStyle/>
          <a:p>
            <a:fld id="{CCAA8C13-6282-F348-AB74-7267B6021062}" type="datetimeFigureOut">
              <a:rPr lang="en-US" smtClean="0"/>
              <a:t>9/22/19</a:t>
            </a:fld>
            <a:endParaRPr lang="en-US"/>
          </a:p>
        </p:txBody>
      </p:sp>
      <p:sp>
        <p:nvSpPr>
          <p:cNvPr id="5" name="Footer Placeholder 4">
            <a:extLst>
              <a:ext uri="{FF2B5EF4-FFF2-40B4-BE49-F238E27FC236}">
                <a16:creationId xmlns:a16="http://schemas.microsoft.com/office/drawing/2014/main" id="{E3E7CE81-75C2-1548-9AE6-DB45B37D03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423E2A-DC2C-CE4A-8F57-1AAF2C3B8753}"/>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223156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FC8EB-12F1-0947-B6CA-78139809B8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27B8A6-7246-2E4F-956A-300C65A781D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24067D-CEBD-7346-974B-663640FD17AD}"/>
              </a:ext>
            </a:extLst>
          </p:cNvPr>
          <p:cNvSpPr>
            <a:spLocks noGrp="1"/>
          </p:cNvSpPr>
          <p:nvPr>
            <p:ph type="dt" sz="half" idx="10"/>
          </p:nvPr>
        </p:nvSpPr>
        <p:spPr/>
        <p:txBody>
          <a:bodyPr/>
          <a:lstStyle/>
          <a:p>
            <a:fld id="{CCAA8C13-6282-F348-AB74-7267B6021062}" type="datetimeFigureOut">
              <a:rPr lang="en-US" smtClean="0"/>
              <a:t>9/22/19</a:t>
            </a:fld>
            <a:endParaRPr lang="en-US"/>
          </a:p>
        </p:txBody>
      </p:sp>
      <p:sp>
        <p:nvSpPr>
          <p:cNvPr id="5" name="Footer Placeholder 4">
            <a:extLst>
              <a:ext uri="{FF2B5EF4-FFF2-40B4-BE49-F238E27FC236}">
                <a16:creationId xmlns:a16="http://schemas.microsoft.com/office/drawing/2014/main" id="{DEEB45E1-E213-1448-8382-E63056D303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86D51-E2D4-B74A-8F5B-0277F06EE205}"/>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4162743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FBFA0-5DF4-694C-9A1A-97B36C59C6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72810E0-B7FD-FE44-8EEE-136580BC1E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8A7CB4B-5D3B-4449-B6DF-B159B2658AC3}"/>
              </a:ext>
            </a:extLst>
          </p:cNvPr>
          <p:cNvSpPr>
            <a:spLocks noGrp="1"/>
          </p:cNvSpPr>
          <p:nvPr>
            <p:ph type="dt" sz="half" idx="10"/>
          </p:nvPr>
        </p:nvSpPr>
        <p:spPr/>
        <p:txBody>
          <a:bodyPr/>
          <a:lstStyle/>
          <a:p>
            <a:fld id="{CCAA8C13-6282-F348-AB74-7267B6021062}" type="datetimeFigureOut">
              <a:rPr lang="en-US" smtClean="0"/>
              <a:t>9/22/19</a:t>
            </a:fld>
            <a:endParaRPr lang="en-US"/>
          </a:p>
        </p:txBody>
      </p:sp>
      <p:sp>
        <p:nvSpPr>
          <p:cNvPr id="5" name="Footer Placeholder 4">
            <a:extLst>
              <a:ext uri="{FF2B5EF4-FFF2-40B4-BE49-F238E27FC236}">
                <a16:creationId xmlns:a16="http://schemas.microsoft.com/office/drawing/2014/main" id="{C1615802-6156-4543-AF41-5E1E4AC9E5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5DBD1E-2673-A743-9798-CD9383180988}"/>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336938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F23E0-984A-D44E-8AA0-C24204AB88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048757-0D02-F346-893B-ECE2E1730F5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DE4913-F4D2-E144-93A8-9B01398691E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A68F179-1DB1-DF4C-9A2A-1F05B07B36B4}"/>
              </a:ext>
            </a:extLst>
          </p:cNvPr>
          <p:cNvSpPr>
            <a:spLocks noGrp="1"/>
          </p:cNvSpPr>
          <p:nvPr>
            <p:ph type="dt" sz="half" idx="10"/>
          </p:nvPr>
        </p:nvSpPr>
        <p:spPr/>
        <p:txBody>
          <a:bodyPr/>
          <a:lstStyle/>
          <a:p>
            <a:fld id="{CCAA8C13-6282-F348-AB74-7267B6021062}" type="datetimeFigureOut">
              <a:rPr lang="en-US" smtClean="0"/>
              <a:t>9/22/19</a:t>
            </a:fld>
            <a:endParaRPr lang="en-US"/>
          </a:p>
        </p:txBody>
      </p:sp>
      <p:sp>
        <p:nvSpPr>
          <p:cNvPr id="6" name="Footer Placeholder 5">
            <a:extLst>
              <a:ext uri="{FF2B5EF4-FFF2-40B4-BE49-F238E27FC236}">
                <a16:creationId xmlns:a16="http://schemas.microsoft.com/office/drawing/2014/main" id="{9C29237B-46B7-5A45-8654-FC880B2D45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E43E8C-47A6-3546-AD98-BB041A65FEAF}"/>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2516822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D19A7-E5EB-CA46-8578-E4427C0700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E7BAF68-0604-5740-BE02-7F0BCAD26E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CBAF6B9-A15E-9249-BCFD-5099F9B3DA5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7D4B4D-94B5-514A-A648-104A9E6DFC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6B7CFBC-3C10-B64F-90EE-C5FA1422856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5AEB5F-34BE-0E45-9B86-CB87D78ED387}"/>
              </a:ext>
            </a:extLst>
          </p:cNvPr>
          <p:cNvSpPr>
            <a:spLocks noGrp="1"/>
          </p:cNvSpPr>
          <p:nvPr>
            <p:ph type="dt" sz="half" idx="10"/>
          </p:nvPr>
        </p:nvSpPr>
        <p:spPr/>
        <p:txBody>
          <a:bodyPr/>
          <a:lstStyle/>
          <a:p>
            <a:fld id="{CCAA8C13-6282-F348-AB74-7267B6021062}" type="datetimeFigureOut">
              <a:rPr lang="en-US" smtClean="0"/>
              <a:t>9/22/19</a:t>
            </a:fld>
            <a:endParaRPr lang="en-US"/>
          </a:p>
        </p:txBody>
      </p:sp>
      <p:sp>
        <p:nvSpPr>
          <p:cNvPr id="8" name="Footer Placeholder 7">
            <a:extLst>
              <a:ext uri="{FF2B5EF4-FFF2-40B4-BE49-F238E27FC236}">
                <a16:creationId xmlns:a16="http://schemas.microsoft.com/office/drawing/2014/main" id="{02FEEA94-A2D5-9E45-8AE2-87FE015BF2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E74FC-558B-224C-9676-46411BF2C5F2}"/>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66677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E051F-29F2-C44E-BE08-6271930629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2EA4CC4-3F77-3D4D-B212-42E49C89EA0A}"/>
              </a:ext>
            </a:extLst>
          </p:cNvPr>
          <p:cNvSpPr>
            <a:spLocks noGrp="1"/>
          </p:cNvSpPr>
          <p:nvPr>
            <p:ph type="dt" sz="half" idx="10"/>
          </p:nvPr>
        </p:nvSpPr>
        <p:spPr/>
        <p:txBody>
          <a:bodyPr/>
          <a:lstStyle/>
          <a:p>
            <a:fld id="{CCAA8C13-6282-F348-AB74-7267B6021062}" type="datetimeFigureOut">
              <a:rPr lang="en-US" smtClean="0"/>
              <a:t>9/22/19</a:t>
            </a:fld>
            <a:endParaRPr lang="en-US"/>
          </a:p>
        </p:txBody>
      </p:sp>
      <p:sp>
        <p:nvSpPr>
          <p:cNvPr id="4" name="Footer Placeholder 3">
            <a:extLst>
              <a:ext uri="{FF2B5EF4-FFF2-40B4-BE49-F238E27FC236}">
                <a16:creationId xmlns:a16="http://schemas.microsoft.com/office/drawing/2014/main" id="{9518413E-C355-0447-97F3-AE1F8A40B5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3EB9998-2135-BD4A-907A-22471EC868DB}"/>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661877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A821B8-75BF-7944-90B0-0D851C732490}"/>
              </a:ext>
            </a:extLst>
          </p:cNvPr>
          <p:cNvSpPr>
            <a:spLocks noGrp="1"/>
          </p:cNvSpPr>
          <p:nvPr>
            <p:ph type="dt" sz="half" idx="10"/>
          </p:nvPr>
        </p:nvSpPr>
        <p:spPr/>
        <p:txBody>
          <a:bodyPr/>
          <a:lstStyle/>
          <a:p>
            <a:fld id="{CCAA8C13-6282-F348-AB74-7267B6021062}" type="datetimeFigureOut">
              <a:rPr lang="en-US" smtClean="0"/>
              <a:t>9/22/19</a:t>
            </a:fld>
            <a:endParaRPr lang="en-US"/>
          </a:p>
        </p:txBody>
      </p:sp>
      <p:sp>
        <p:nvSpPr>
          <p:cNvPr id="3" name="Footer Placeholder 2">
            <a:extLst>
              <a:ext uri="{FF2B5EF4-FFF2-40B4-BE49-F238E27FC236}">
                <a16:creationId xmlns:a16="http://schemas.microsoft.com/office/drawing/2014/main" id="{FFCE5120-D235-4347-9DE2-1204224EB03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3FA0440-A9A2-8646-BEF0-ECD8B1D57C9E}"/>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4214357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80C75-8514-334A-B793-A4F3ED1E09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3A277E-1323-444C-BF7E-C9BCB5BC97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1CD8247-D84C-4345-B72E-A142E1505C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FCB6AB9-C0BA-4D4D-826C-870BD5157A35}"/>
              </a:ext>
            </a:extLst>
          </p:cNvPr>
          <p:cNvSpPr>
            <a:spLocks noGrp="1"/>
          </p:cNvSpPr>
          <p:nvPr>
            <p:ph type="dt" sz="half" idx="10"/>
          </p:nvPr>
        </p:nvSpPr>
        <p:spPr/>
        <p:txBody>
          <a:bodyPr/>
          <a:lstStyle/>
          <a:p>
            <a:fld id="{CCAA8C13-6282-F348-AB74-7267B6021062}" type="datetimeFigureOut">
              <a:rPr lang="en-US" smtClean="0"/>
              <a:t>9/22/19</a:t>
            </a:fld>
            <a:endParaRPr lang="en-US"/>
          </a:p>
        </p:txBody>
      </p:sp>
      <p:sp>
        <p:nvSpPr>
          <p:cNvPr id="6" name="Footer Placeholder 5">
            <a:extLst>
              <a:ext uri="{FF2B5EF4-FFF2-40B4-BE49-F238E27FC236}">
                <a16:creationId xmlns:a16="http://schemas.microsoft.com/office/drawing/2014/main" id="{85071FFD-A3E3-404D-BA0F-F75D69F30E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0F22E6-32B8-F14B-A0C1-43D65E7487E4}"/>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061259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DBDC5-E4C0-894E-8268-CC69601980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DF40936-39C0-7040-8932-4E5025D84F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38DA20-1699-7A43-9868-896DDA0362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28B251C-336D-2E42-8F34-82B6A7A15629}"/>
              </a:ext>
            </a:extLst>
          </p:cNvPr>
          <p:cNvSpPr>
            <a:spLocks noGrp="1"/>
          </p:cNvSpPr>
          <p:nvPr>
            <p:ph type="dt" sz="half" idx="10"/>
          </p:nvPr>
        </p:nvSpPr>
        <p:spPr/>
        <p:txBody>
          <a:bodyPr/>
          <a:lstStyle/>
          <a:p>
            <a:fld id="{CCAA8C13-6282-F348-AB74-7267B6021062}" type="datetimeFigureOut">
              <a:rPr lang="en-US" smtClean="0"/>
              <a:t>9/22/19</a:t>
            </a:fld>
            <a:endParaRPr lang="en-US"/>
          </a:p>
        </p:txBody>
      </p:sp>
      <p:sp>
        <p:nvSpPr>
          <p:cNvPr id="6" name="Footer Placeholder 5">
            <a:extLst>
              <a:ext uri="{FF2B5EF4-FFF2-40B4-BE49-F238E27FC236}">
                <a16:creationId xmlns:a16="http://schemas.microsoft.com/office/drawing/2014/main" id="{B9FD1AF1-A5B3-8C44-9A52-E8AAE28815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0F31A6-EF2B-5B4F-A057-51A70CF8B7CA}"/>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912804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1A0270-2CC0-8B47-B6D1-29BBC845A6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4AFA362-9710-5A48-B8AD-AA417AFE03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964F37-5133-5F42-801B-8C95569C86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AA8C13-6282-F348-AB74-7267B6021062}" type="datetimeFigureOut">
              <a:rPr lang="en-US" smtClean="0"/>
              <a:t>9/22/19</a:t>
            </a:fld>
            <a:endParaRPr lang="en-US"/>
          </a:p>
        </p:txBody>
      </p:sp>
      <p:sp>
        <p:nvSpPr>
          <p:cNvPr id="5" name="Footer Placeholder 4">
            <a:extLst>
              <a:ext uri="{FF2B5EF4-FFF2-40B4-BE49-F238E27FC236}">
                <a16:creationId xmlns:a16="http://schemas.microsoft.com/office/drawing/2014/main" id="{A54D612D-708D-2640-BB87-2E2D817209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DE230AB-0F0D-D94D-85CA-E3BAF56A12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39F15C-FCEC-214E-A407-41E31005EEB5}" type="slidenum">
              <a:rPr lang="en-US" smtClean="0"/>
              <a:t>‹#›</a:t>
            </a:fld>
            <a:endParaRPr lang="en-US"/>
          </a:p>
        </p:txBody>
      </p:sp>
    </p:spTree>
    <p:extLst>
      <p:ext uri="{BB962C8B-B14F-4D97-AF65-F5344CB8AC3E}">
        <p14:creationId xmlns:p14="http://schemas.microsoft.com/office/powerpoint/2010/main" val="36491436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ncbi.nlm.nih.gov/"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www.ebi.ac.uk/ena"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hhmi.org/sites/default/files/Educational%20Materials/Lab%20Management/Making%20the%20Right%20Moves/moves2_ch8.pdf"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ress3.mcs.anl.gov/gensc/projects/" TargetMode="External"/><Relationship Id="rId2" Type="http://schemas.openxmlformats.org/officeDocument/2006/relationships/hyperlink" Target="http://www.dcc.ac.uk/resources/metadata-standards/lis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datacarpentry/organization-genomics/raw/gh-pages/files/Ecoli_metadata_composite_messy.xlsx"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atacarpentry.org/organization-genomics/files/sample_submission.txt"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atacarpentry.org/organization-genomics/files/sequencing_results_metadata.txt"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datacarpentry.org/organization-genomics/files/sequencing_results_metadata.xl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trace.ncbi.nlm.nih.gov/Traces/sra/"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0F6E3-A96E-F24E-893C-D3A8D5F2C6DC}"/>
              </a:ext>
            </a:extLst>
          </p:cNvPr>
          <p:cNvSpPr>
            <a:spLocks noGrp="1"/>
          </p:cNvSpPr>
          <p:nvPr>
            <p:ph type="title"/>
          </p:nvPr>
        </p:nvSpPr>
        <p:spPr>
          <a:xfrm>
            <a:off x="347730" y="365125"/>
            <a:ext cx="11243256" cy="1325563"/>
          </a:xfrm>
        </p:spPr>
        <p:txBody>
          <a:bodyPr>
            <a:normAutofit/>
          </a:bodyPr>
          <a:lstStyle/>
          <a:p>
            <a:pPr algn="ctr"/>
            <a:r>
              <a:rPr lang="en-US" sz="4000" b="1" dirty="0">
                <a:latin typeface="+mn-lt"/>
              </a:rPr>
              <a:t>Data Tidiness</a:t>
            </a:r>
          </a:p>
        </p:txBody>
      </p:sp>
      <p:sp>
        <p:nvSpPr>
          <p:cNvPr id="3" name="Content Placeholder 2">
            <a:extLst>
              <a:ext uri="{FF2B5EF4-FFF2-40B4-BE49-F238E27FC236}">
                <a16:creationId xmlns:a16="http://schemas.microsoft.com/office/drawing/2014/main" id="{C6BA9BD0-996C-3D42-B3AD-8D1E733B4BC5}"/>
              </a:ext>
            </a:extLst>
          </p:cNvPr>
          <p:cNvSpPr>
            <a:spLocks noGrp="1"/>
          </p:cNvSpPr>
          <p:nvPr>
            <p:ph idx="1"/>
          </p:nvPr>
        </p:nvSpPr>
        <p:spPr>
          <a:xfrm>
            <a:off x="838200" y="2121839"/>
            <a:ext cx="10515600" cy="2566071"/>
          </a:xfrm>
        </p:spPr>
        <p:txBody>
          <a:bodyPr/>
          <a:lstStyle/>
          <a:p>
            <a:pPr marL="0" indent="0">
              <a:buNone/>
            </a:pPr>
            <a:r>
              <a:rPr lang="en-US" dirty="0"/>
              <a:t>With the person next to you, discuss:</a:t>
            </a:r>
          </a:p>
          <a:p>
            <a:pPr marL="0" indent="0">
              <a:buNone/>
            </a:pPr>
            <a:r>
              <a:rPr lang="en-US" dirty="0"/>
              <a:t>What kinds of data and information have you generated before you sent your DNA/RNA off for sequencing?</a:t>
            </a:r>
          </a:p>
          <a:p>
            <a:endParaRPr lang="en-US" dirty="0"/>
          </a:p>
          <a:p>
            <a:pPr marL="0" indent="0">
              <a:buNone/>
            </a:pPr>
            <a:r>
              <a:rPr lang="en-US" dirty="0"/>
              <a:t>3 minutes</a:t>
            </a:r>
          </a:p>
        </p:txBody>
      </p:sp>
    </p:spTree>
    <p:extLst>
      <p:ext uri="{BB962C8B-B14F-4D97-AF65-F5344CB8AC3E}">
        <p14:creationId xmlns:p14="http://schemas.microsoft.com/office/powerpoint/2010/main" val="3292405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2575D-A1AD-454A-9336-A4BE0945A18D}"/>
              </a:ext>
            </a:extLst>
          </p:cNvPr>
          <p:cNvSpPr>
            <a:spLocks noGrp="1"/>
          </p:cNvSpPr>
          <p:nvPr>
            <p:ph type="title"/>
          </p:nvPr>
        </p:nvSpPr>
        <p:spPr>
          <a:xfrm>
            <a:off x="789849" y="0"/>
            <a:ext cx="10515600" cy="1325563"/>
          </a:xfrm>
        </p:spPr>
        <p:txBody>
          <a:bodyPr/>
          <a:lstStyle/>
          <a:p>
            <a:pPr algn="ctr"/>
            <a:r>
              <a:rPr lang="en-US" b="1" dirty="0">
                <a:latin typeface="+mn-lt"/>
              </a:rPr>
              <a:t>Example data</a:t>
            </a:r>
          </a:p>
        </p:txBody>
      </p:sp>
      <p:sp>
        <p:nvSpPr>
          <p:cNvPr id="3" name="Content Placeholder 2">
            <a:extLst>
              <a:ext uri="{FF2B5EF4-FFF2-40B4-BE49-F238E27FC236}">
                <a16:creationId xmlns:a16="http://schemas.microsoft.com/office/drawing/2014/main" id="{4CE14925-62CB-BB47-9A40-9A7BF681B13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283CD70-2415-E24D-B3A0-12CD2BCDB0F4}"/>
              </a:ext>
            </a:extLst>
          </p:cNvPr>
          <p:cNvPicPr>
            <a:picLocks noChangeAspect="1"/>
          </p:cNvPicPr>
          <p:nvPr/>
        </p:nvPicPr>
        <p:blipFill>
          <a:blip r:embed="rId2"/>
          <a:stretch>
            <a:fillRect/>
          </a:stretch>
        </p:blipFill>
        <p:spPr>
          <a:xfrm>
            <a:off x="1613648" y="1226359"/>
            <a:ext cx="8608940" cy="2671099"/>
          </a:xfrm>
          <a:prstGeom prst="rect">
            <a:avLst/>
          </a:prstGeom>
        </p:spPr>
      </p:pic>
      <p:pic>
        <p:nvPicPr>
          <p:cNvPr id="6" name="Picture 5">
            <a:extLst>
              <a:ext uri="{FF2B5EF4-FFF2-40B4-BE49-F238E27FC236}">
                <a16:creationId xmlns:a16="http://schemas.microsoft.com/office/drawing/2014/main" id="{3DC8A465-E470-8147-A000-D84F826B3954}"/>
              </a:ext>
            </a:extLst>
          </p:cNvPr>
          <p:cNvPicPr>
            <a:picLocks noChangeAspect="1"/>
          </p:cNvPicPr>
          <p:nvPr/>
        </p:nvPicPr>
        <p:blipFill>
          <a:blip r:embed="rId3"/>
          <a:stretch>
            <a:fillRect/>
          </a:stretch>
        </p:blipFill>
        <p:spPr>
          <a:xfrm>
            <a:off x="2009049" y="3857625"/>
            <a:ext cx="8077200" cy="2819400"/>
          </a:xfrm>
          <a:prstGeom prst="rect">
            <a:avLst/>
          </a:prstGeom>
        </p:spPr>
      </p:pic>
    </p:spTree>
    <p:extLst>
      <p:ext uri="{BB962C8B-B14F-4D97-AF65-F5344CB8AC3E}">
        <p14:creationId xmlns:p14="http://schemas.microsoft.com/office/powerpoint/2010/main" val="16839092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DB7B6-C540-0647-A795-18A5F824BC41}"/>
              </a:ext>
            </a:extLst>
          </p:cNvPr>
          <p:cNvSpPr>
            <a:spLocks noGrp="1"/>
          </p:cNvSpPr>
          <p:nvPr>
            <p:ph type="title"/>
          </p:nvPr>
        </p:nvSpPr>
        <p:spPr>
          <a:xfrm>
            <a:off x="838200" y="230655"/>
            <a:ext cx="10515600" cy="1325563"/>
          </a:xfrm>
        </p:spPr>
        <p:txBody>
          <a:bodyPr/>
          <a:lstStyle/>
          <a:p>
            <a:pPr algn="ctr"/>
            <a:r>
              <a:rPr lang="en-US" b="1" dirty="0">
                <a:latin typeface="+mn-lt"/>
              </a:rPr>
              <a:t>Locate the data</a:t>
            </a:r>
          </a:p>
        </p:txBody>
      </p:sp>
      <p:sp>
        <p:nvSpPr>
          <p:cNvPr id="3" name="Content Placeholder 2">
            <a:extLst>
              <a:ext uri="{FF2B5EF4-FFF2-40B4-BE49-F238E27FC236}">
                <a16:creationId xmlns:a16="http://schemas.microsoft.com/office/drawing/2014/main" id="{01C88D12-BD2F-0B40-B793-4F0A70E388AA}"/>
              </a:ext>
            </a:extLst>
          </p:cNvPr>
          <p:cNvSpPr>
            <a:spLocks noGrp="1"/>
          </p:cNvSpPr>
          <p:nvPr>
            <p:ph idx="1"/>
          </p:nvPr>
        </p:nvSpPr>
        <p:spPr>
          <a:xfrm>
            <a:off x="838200" y="1556217"/>
            <a:ext cx="10515600" cy="5032841"/>
          </a:xfrm>
        </p:spPr>
        <p:txBody>
          <a:bodyPr/>
          <a:lstStyle/>
          <a:p>
            <a:r>
              <a:rPr lang="en-US" dirty="0"/>
              <a:t>NCBI website: </a:t>
            </a:r>
            <a:r>
              <a:rPr lang="en-US" dirty="0">
                <a:hlinkClick r:id="rId2"/>
              </a:rPr>
              <a:t>https://www.ncbi.nlm.nih.gov</a:t>
            </a:r>
            <a:endParaRPr lang="en-US" dirty="0"/>
          </a:p>
          <a:p>
            <a:r>
              <a:rPr lang="en-US" dirty="0"/>
              <a:t>Search “PRJNA294072”</a:t>
            </a:r>
          </a:p>
          <a:p>
            <a:r>
              <a:rPr lang="en-US" dirty="0"/>
              <a:t>Down to select “PRJNA295606 SRA”</a:t>
            </a:r>
          </a:p>
          <a:p>
            <a:r>
              <a:rPr lang="en-US" dirty="0"/>
              <a:t>Click the link to the 224 SRA files for this subproject</a:t>
            </a:r>
          </a:p>
          <a:p>
            <a:r>
              <a:rPr lang="en-US" dirty="0"/>
              <a:t>Click “Send results to Run selector”</a:t>
            </a:r>
          </a:p>
          <a:p>
            <a:r>
              <a:rPr lang="en-US" dirty="0"/>
              <a:t>Search “REL4541B” next to “Found 312 items”, and exam the descriptions on the page</a:t>
            </a:r>
          </a:p>
          <a:p>
            <a:r>
              <a:rPr lang="en-US" dirty="0"/>
              <a:t>Go back to the previous page and download </a:t>
            </a:r>
            <a:r>
              <a:rPr lang="en-US" dirty="0" err="1"/>
              <a:t>RunInfo</a:t>
            </a:r>
            <a:r>
              <a:rPr lang="en-US" dirty="0"/>
              <a:t> Table by clicking the button</a:t>
            </a:r>
          </a:p>
          <a:p>
            <a:endParaRPr lang="en-US" dirty="0"/>
          </a:p>
        </p:txBody>
      </p:sp>
    </p:spTree>
    <p:extLst>
      <p:ext uri="{BB962C8B-B14F-4D97-AF65-F5344CB8AC3E}">
        <p14:creationId xmlns:p14="http://schemas.microsoft.com/office/powerpoint/2010/main" val="31138156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58CCD-13D8-6349-A782-7B508243743C}"/>
              </a:ext>
            </a:extLst>
          </p:cNvPr>
          <p:cNvSpPr>
            <a:spLocks noGrp="1"/>
          </p:cNvSpPr>
          <p:nvPr>
            <p:ph type="title"/>
          </p:nvPr>
        </p:nvSpPr>
        <p:spPr/>
        <p:txBody>
          <a:bodyPr/>
          <a:lstStyle/>
          <a:p>
            <a:pPr algn="ctr"/>
            <a:r>
              <a:rPr lang="en-US" b="1" dirty="0">
                <a:latin typeface="+mn-lt"/>
              </a:rPr>
              <a:t>Discussion</a:t>
            </a:r>
          </a:p>
        </p:txBody>
      </p:sp>
      <p:sp>
        <p:nvSpPr>
          <p:cNvPr id="3" name="Content Placeholder 2">
            <a:extLst>
              <a:ext uri="{FF2B5EF4-FFF2-40B4-BE49-F238E27FC236}">
                <a16:creationId xmlns:a16="http://schemas.microsoft.com/office/drawing/2014/main" id="{169AFE4A-0428-7D4B-B123-C67A6FA070A2}"/>
              </a:ext>
            </a:extLst>
          </p:cNvPr>
          <p:cNvSpPr>
            <a:spLocks noGrp="1"/>
          </p:cNvSpPr>
          <p:nvPr>
            <p:ph idx="1"/>
          </p:nvPr>
        </p:nvSpPr>
        <p:spPr/>
        <p:txBody>
          <a:bodyPr/>
          <a:lstStyle/>
          <a:p>
            <a:r>
              <a:rPr lang="en-US" dirty="0"/>
              <a:t>What strain of E. coli was used in this experiment?</a:t>
            </a:r>
          </a:p>
          <a:p>
            <a:r>
              <a:rPr lang="en-US" dirty="0"/>
              <a:t>What was the sequencing platform used for this experiment?</a:t>
            </a:r>
          </a:p>
          <a:p>
            <a:r>
              <a:rPr lang="en-US" dirty="0"/>
              <a:t>What samples in the experiment contain paired end sequencing data?</a:t>
            </a:r>
          </a:p>
          <a:p>
            <a:r>
              <a:rPr lang="en-US" dirty="0"/>
              <a:t>What other kind of data is available?</a:t>
            </a:r>
          </a:p>
          <a:p>
            <a:r>
              <a:rPr lang="en-US" dirty="0"/>
              <a:t>Why are you collecting this kind of information about your sequencing runs?</a:t>
            </a:r>
          </a:p>
          <a:p>
            <a:pPr marL="0" indent="0">
              <a:buNone/>
            </a:pPr>
            <a:endParaRPr lang="en-US" dirty="0"/>
          </a:p>
        </p:txBody>
      </p:sp>
    </p:spTree>
    <p:extLst>
      <p:ext uri="{BB962C8B-B14F-4D97-AF65-F5344CB8AC3E}">
        <p14:creationId xmlns:p14="http://schemas.microsoft.com/office/powerpoint/2010/main" val="25674840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AE7F8-0886-F547-9639-AAF3CD8DE0C8}"/>
              </a:ext>
            </a:extLst>
          </p:cNvPr>
          <p:cNvSpPr>
            <a:spLocks noGrp="1"/>
          </p:cNvSpPr>
          <p:nvPr>
            <p:ph type="title"/>
          </p:nvPr>
        </p:nvSpPr>
        <p:spPr>
          <a:xfrm>
            <a:off x="622852" y="365125"/>
            <a:ext cx="11078818" cy="1325563"/>
          </a:xfrm>
        </p:spPr>
        <p:txBody>
          <a:bodyPr>
            <a:normAutofit/>
          </a:bodyPr>
          <a:lstStyle/>
          <a:p>
            <a:r>
              <a:rPr lang="en-US" b="1" dirty="0">
                <a:latin typeface="+mn-lt"/>
              </a:rPr>
              <a:t>Downloading a few sequencing files: EMBL-EBI</a:t>
            </a:r>
          </a:p>
        </p:txBody>
      </p:sp>
      <p:sp>
        <p:nvSpPr>
          <p:cNvPr id="3" name="Content Placeholder 2">
            <a:extLst>
              <a:ext uri="{FF2B5EF4-FFF2-40B4-BE49-F238E27FC236}">
                <a16:creationId xmlns:a16="http://schemas.microsoft.com/office/drawing/2014/main" id="{C24656B2-6944-7846-8ABB-12CC859CCA49}"/>
              </a:ext>
            </a:extLst>
          </p:cNvPr>
          <p:cNvSpPr>
            <a:spLocks noGrp="1"/>
          </p:cNvSpPr>
          <p:nvPr>
            <p:ph idx="1"/>
          </p:nvPr>
        </p:nvSpPr>
        <p:spPr>
          <a:xfrm>
            <a:off x="622852" y="1690688"/>
            <a:ext cx="11078818" cy="4511329"/>
          </a:xfrm>
        </p:spPr>
        <p:txBody>
          <a:bodyPr/>
          <a:lstStyle/>
          <a:p>
            <a:r>
              <a:rPr lang="en-US" dirty="0"/>
              <a:t>The SRA does not support direct download of </a:t>
            </a:r>
            <a:r>
              <a:rPr lang="en-US" dirty="0" err="1"/>
              <a:t>fastq</a:t>
            </a:r>
            <a:r>
              <a:rPr lang="en-US" dirty="0"/>
              <a:t> files from its webpage. However, the European Nucleotide Archive does.</a:t>
            </a:r>
          </a:p>
          <a:p>
            <a:r>
              <a:rPr lang="en-US" dirty="0">
                <a:hlinkClick r:id="rId2"/>
              </a:rPr>
              <a:t>https://www.ebi.ac.uk/ena</a:t>
            </a:r>
            <a:endParaRPr lang="en-US" dirty="0"/>
          </a:p>
          <a:p>
            <a:r>
              <a:rPr lang="en-US" dirty="0"/>
              <a:t>Search SRR2589044 </a:t>
            </a:r>
          </a:p>
          <a:p>
            <a:r>
              <a:rPr lang="en-US" dirty="0"/>
              <a:t>Download “</a:t>
            </a:r>
            <a:r>
              <a:rPr lang="en-US" dirty="0" err="1"/>
              <a:t>fastq</a:t>
            </a:r>
            <a:r>
              <a:rPr lang="en-US"/>
              <a:t>” files</a:t>
            </a:r>
            <a:endParaRPr lang="en-US" dirty="0"/>
          </a:p>
        </p:txBody>
      </p:sp>
    </p:spTree>
    <p:extLst>
      <p:ext uri="{BB962C8B-B14F-4D97-AF65-F5344CB8AC3E}">
        <p14:creationId xmlns:p14="http://schemas.microsoft.com/office/powerpoint/2010/main" val="37672975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p:txBody>
          <a:bodyPr/>
          <a:lstStyle/>
          <a:p>
            <a:pPr algn="ctr"/>
            <a:r>
              <a:rPr lang="en-US" b="1" dirty="0">
                <a:latin typeface="+mn-lt"/>
              </a:rPr>
              <a:t>Metadata - data about the data</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p:txBody>
          <a:bodyPr>
            <a:normAutofit fontScale="92500" lnSpcReduction="10000"/>
          </a:bodyPr>
          <a:lstStyle/>
          <a:p>
            <a:r>
              <a:rPr lang="en-US" dirty="0"/>
              <a:t>Data from your experiment and whatever you were measuring</a:t>
            </a:r>
          </a:p>
          <a:p>
            <a:r>
              <a:rPr lang="en-US" dirty="0"/>
              <a:t>Lab notebook notes</a:t>
            </a:r>
          </a:p>
          <a:p>
            <a:r>
              <a:rPr lang="en-US" dirty="0"/>
              <a:t>Data about the samples: sample names, DNA/RNA concentrations and other information</a:t>
            </a:r>
          </a:p>
          <a:p>
            <a:r>
              <a:rPr lang="en-US" dirty="0"/>
              <a:t>Lab notebook notes about how you prepared the DNA/RNA for sequencing</a:t>
            </a:r>
          </a:p>
          <a:p>
            <a:r>
              <a:rPr lang="en-US" dirty="0"/>
              <a:t>Type of sequencing </a:t>
            </a:r>
          </a:p>
          <a:p>
            <a:r>
              <a:rPr lang="en-US" dirty="0"/>
              <a:t>Unique identifier for each sample</a:t>
            </a:r>
          </a:p>
          <a:p>
            <a:r>
              <a:rPr lang="en-US" dirty="0"/>
              <a:t>Data Management and Laboratory Notebooks:</a:t>
            </a:r>
          </a:p>
          <a:p>
            <a:pPr marL="0" indent="0">
              <a:buNone/>
            </a:pPr>
            <a:r>
              <a:rPr lang="en-US" dirty="0">
                <a:hlinkClick r:id="rId2"/>
              </a:rPr>
              <a:t>https://www.hhmi.org/sites/default/files/Educational%20Materials/Lab%20Management/Making%20the%20Right%20Moves/moves2_ch8.pdf</a:t>
            </a:r>
            <a:endParaRPr lang="en-US" dirty="0"/>
          </a:p>
          <a:p>
            <a:pPr marL="0" indent="0">
              <a:buNone/>
            </a:pPr>
            <a:endParaRPr lang="en-US" dirty="0"/>
          </a:p>
        </p:txBody>
      </p:sp>
    </p:spTree>
    <p:extLst>
      <p:ext uri="{BB962C8B-B14F-4D97-AF65-F5344CB8AC3E}">
        <p14:creationId xmlns:p14="http://schemas.microsoft.com/office/powerpoint/2010/main" val="3237055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a:xfrm>
            <a:off x="838200" y="120426"/>
            <a:ext cx="10515600" cy="1325563"/>
          </a:xfrm>
        </p:spPr>
        <p:txBody>
          <a:bodyPr/>
          <a:lstStyle/>
          <a:p>
            <a:pPr algn="ctr"/>
            <a:r>
              <a:rPr lang="en-US" b="1" dirty="0">
                <a:latin typeface="+mn-lt"/>
              </a:rPr>
              <a:t>Data about the experiment</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a:xfrm>
            <a:off x="838200" y="1652051"/>
            <a:ext cx="10515600" cy="4730974"/>
          </a:xfrm>
        </p:spPr>
        <p:txBody>
          <a:bodyPr/>
          <a:lstStyle/>
          <a:p>
            <a:r>
              <a:rPr lang="en-US" dirty="0"/>
              <a:t>Can be collected in Excel spreadsheet</a:t>
            </a:r>
          </a:p>
          <a:p>
            <a:endParaRPr lang="en-US" dirty="0"/>
          </a:p>
          <a:p>
            <a:r>
              <a:rPr lang="en-US" dirty="0"/>
              <a:t>Metadata standards</a:t>
            </a:r>
          </a:p>
          <a:p>
            <a:pPr lvl="1">
              <a:buFont typeface="Wingdings" pitchFamily="2" charset="2"/>
              <a:buChar char="Ø"/>
            </a:pPr>
            <a:r>
              <a:rPr lang="en-US" dirty="0"/>
              <a:t>  List of Metadata Standards</a:t>
            </a:r>
          </a:p>
          <a:p>
            <a:pPr marL="457200" lvl="1" indent="0">
              <a:buNone/>
            </a:pPr>
            <a:r>
              <a:rPr lang="en-US" dirty="0"/>
              <a:t>	 </a:t>
            </a:r>
            <a:r>
              <a:rPr lang="en-US" dirty="0">
                <a:hlinkClick r:id="rId2"/>
              </a:rPr>
              <a:t>http://www.dcc.ac.uk/resources/metadata-standards/list</a:t>
            </a:r>
            <a:endParaRPr lang="en-US" dirty="0"/>
          </a:p>
          <a:p>
            <a:pPr marL="457200" lvl="1" indent="0">
              <a:buNone/>
            </a:pPr>
            <a:endParaRPr lang="en-US" dirty="0"/>
          </a:p>
          <a:p>
            <a:pPr lvl="1">
              <a:buFont typeface="Wingdings" pitchFamily="2" charset="2"/>
              <a:buChar char="Ø"/>
            </a:pPr>
            <a:r>
              <a:rPr lang="en-US" dirty="0"/>
              <a:t>  Genomics Standards Consortium</a:t>
            </a:r>
          </a:p>
          <a:p>
            <a:pPr marL="457200" lvl="1" indent="0">
              <a:buNone/>
            </a:pPr>
            <a:r>
              <a:rPr lang="en-US" dirty="0"/>
              <a:t>	 </a:t>
            </a:r>
            <a:r>
              <a:rPr lang="en-US" dirty="0">
                <a:hlinkClick r:id="rId3"/>
              </a:rPr>
              <a:t>https://press3.mcs.anl.gov/gensc/projects/</a:t>
            </a:r>
            <a:endParaRPr lang="en-US" dirty="0"/>
          </a:p>
          <a:p>
            <a:pPr marL="457200" lvl="1" indent="0">
              <a:buNone/>
            </a:pPr>
            <a:endParaRPr lang="en-US" dirty="0"/>
          </a:p>
          <a:p>
            <a:pPr lvl="1">
              <a:buFont typeface="Wingdings" pitchFamily="2" charset="2"/>
              <a:buChar char="Ø"/>
            </a:pPr>
            <a:endParaRPr lang="en-US" dirty="0"/>
          </a:p>
        </p:txBody>
      </p:sp>
    </p:spTree>
    <p:extLst>
      <p:ext uri="{BB962C8B-B14F-4D97-AF65-F5344CB8AC3E}">
        <p14:creationId xmlns:p14="http://schemas.microsoft.com/office/powerpoint/2010/main" val="132315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a:xfrm>
            <a:off x="838200" y="44405"/>
            <a:ext cx="10515600" cy="1325563"/>
          </a:xfrm>
        </p:spPr>
        <p:txBody>
          <a:bodyPr/>
          <a:lstStyle/>
          <a:p>
            <a:pPr algn="ctr"/>
            <a:r>
              <a:rPr lang="en-US" b="1" dirty="0">
                <a:latin typeface="+mn-lt"/>
              </a:rPr>
              <a:t>Rules in structuring data in spreadsheets</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a:xfrm>
            <a:off x="838200" y="1574778"/>
            <a:ext cx="10515600" cy="4703964"/>
          </a:xfrm>
        </p:spPr>
        <p:txBody>
          <a:bodyPr/>
          <a:lstStyle/>
          <a:p>
            <a:r>
              <a:rPr lang="en-US" dirty="0"/>
              <a:t>Leave the raw data raw - don’t change it!</a:t>
            </a:r>
          </a:p>
          <a:p>
            <a:r>
              <a:rPr lang="en-US" dirty="0"/>
              <a:t>Put each observation or sample in its own row.</a:t>
            </a:r>
          </a:p>
          <a:p>
            <a:r>
              <a:rPr lang="en-US" dirty="0"/>
              <a:t>Put all your variables in columns</a:t>
            </a:r>
          </a:p>
          <a:p>
            <a:r>
              <a:rPr lang="en-US" dirty="0"/>
              <a:t>Have column names be explanatory, but without spaces. Use ‘-‘, ‘_’ etc., usually “_”.</a:t>
            </a:r>
          </a:p>
          <a:p>
            <a:r>
              <a:rPr lang="en-US" dirty="0"/>
              <a:t>Don’t combine multiple pieces of information in one cell</a:t>
            </a:r>
          </a:p>
          <a:p>
            <a:r>
              <a:rPr lang="en-US" dirty="0"/>
              <a:t>Export the cleaned data to a text-based format like CSV (comma-separated values) format – easier by others to reuse the data</a:t>
            </a:r>
          </a:p>
          <a:p>
            <a:r>
              <a:rPr lang="en-US" dirty="0"/>
              <a:t>Example: </a:t>
            </a:r>
            <a:r>
              <a:rPr lang="en-US" dirty="0">
                <a:hlinkClick r:id="rId2"/>
              </a:rPr>
              <a:t>https://github.com/datacarpentry/organization-genomics/raw/gh-pages/files/Ecoli_metadata_composite_messy.xlsx</a:t>
            </a:r>
            <a:endParaRPr lang="en-US" dirty="0"/>
          </a:p>
        </p:txBody>
      </p:sp>
      <p:sp>
        <p:nvSpPr>
          <p:cNvPr id="4" name="Content Placeholder 2">
            <a:extLst>
              <a:ext uri="{FF2B5EF4-FFF2-40B4-BE49-F238E27FC236}">
                <a16:creationId xmlns:a16="http://schemas.microsoft.com/office/drawing/2014/main" id="{2E0F692B-BF9B-3D4C-8D7D-B950AC26FD6E}"/>
              </a:ext>
            </a:extLst>
          </p:cNvPr>
          <p:cNvSpPr txBox="1">
            <a:spLocks/>
          </p:cNvSpPr>
          <p:nvPr/>
        </p:nvSpPr>
        <p:spPr>
          <a:xfrm>
            <a:off x="838200" y="1722594"/>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Tree>
    <p:extLst>
      <p:ext uri="{BB962C8B-B14F-4D97-AF65-F5344CB8AC3E}">
        <p14:creationId xmlns:p14="http://schemas.microsoft.com/office/powerpoint/2010/main" val="736715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p:txBody>
          <a:bodyPr/>
          <a:lstStyle/>
          <a:p>
            <a:pPr algn="ctr"/>
            <a:r>
              <a:rPr lang="en-US" b="1" dirty="0">
                <a:latin typeface="+mn-lt"/>
              </a:rPr>
              <a:t>Planning for NGS Projects</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p:txBody>
          <a:bodyPr/>
          <a:lstStyle/>
          <a:p>
            <a:r>
              <a:rPr lang="en-US" dirty="0"/>
              <a:t>What challenges do you think you’ll face (or have already faced) in working with a large sequence dataset?</a:t>
            </a:r>
          </a:p>
          <a:p>
            <a:r>
              <a:rPr lang="en-US" dirty="0"/>
              <a:t>What is your strategy for saving and sharing your sequence files?</a:t>
            </a:r>
          </a:p>
          <a:p>
            <a:r>
              <a:rPr lang="en-US" dirty="0"/>
              <a:t>How can you be sure that your raw data have not been unintentionally corrupted?</a:t>
            </a:r>
          </a:p>
          <a:p>
            <a:r>
              <a:rPr lang="en-US" dirty="0"/>
              <a:t>Where/how will you (did you) analyze your data - what software, what computer(s)?</a:t>
            </a:r>
          </a:p>
          <a:p>
            <a:endParaRPr lang="en-US" dirty="0"/>
          </a:p>
          <a:p>
            <a:r>
              <a:rPr lang="en-US" dirty="0"/>
              <a:t>3 minutes</a:t>
            </a:r>
          </a:p>
        </p:txBody>
      </p:sp>
    </p:spTree>
    <p:extLst>
      <p:ext uri="{BB962C8B-B14F-4D97-AF65-F5344CB8AC3E}">
        <p14:creationId xmlns:p14="http://schemas.microsoft.com/office/powerpoint/2010/main" val="1493346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p:txBody>
          <a:bodyPr/>
          <a:lstStyle/>
          <a:p>
            <a:pPr algn="ctr"/>
            <a:r>
              <a:rPr lang="en-US" b="1" dirty="0">
                <a:latin typeface="+mn-lt"/>
              </a:rPr>
              <a:t>Sending samples to the facility</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p:txBody>
          <a:bodyPr/>
          <a:lstStyle/>
          <a:p>
            <a:r>
              <a:rPr lang="en-US" dirty="0"/>
              <a:t>Sample submission sheet</a:t>
            </a:r>
          </a:p>
          <a:p>
            <a:pPr marL="0" indent="0">
              <a:buNone/>
            </a:pPr>
            <a:r>
              <a:rPr lang="en-US" dirty="0">
                <a:hlinkClick r:id="rId3"/>
              </a:rPr>
              <a:t>https://datacarpentry.org/organization-genomics/files/sample_submission.txt</a:t>
            </a:r>
            <a:endParaRPr lang="en-US" dirty="0"/>
          </a:p>
          <a:p>
            <a:r>
              <a:rPr lang="en-US" dirty="0"/>
              <a:t>What are some errors you can spot in the data? Typos, missing data, inconsistencies?</a:t>
            </a:r>
          </a:p>
          <a:p>
            <a:r>
              <a:rPr lang="en-US" dirty="0"/>
              <a:t>What improvements could be made to the choices in naming?</a:t>
            </a:r>
          </a:p>
          <a:p>
            <a:r>
              <a:rPr lang="en-US" dirty="0"/>
              <a:t>What are some errors in the spreadsheet that would be difficult to spot? Is there any way you can test this?</a:t>
            </a:r>
          </a:p>
        </p:txBody>
      </p:sp>
    </p:spTree>
    <p:extLst>
      <p:ext uri="{BB962C8B-B14F-4D97-AF65-F5344CB8AC3E}">
        <p14:creationId xmlns:p14="http://schemas.microsoft.com/office/powerpoint/2010/main" val="3257150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a:xfrm>
            <a:off x="410094" y="179595"/>
            <a:ext cx="11371811" cy="1325563"/>
          </a:xfrm>
        </p:spPr>
        <p:txBody>
          <a:bodyPr>
            <a:normAutofit/>
          </a:bodyPr>
          <a:lstStyle/>
          <a:p>
            <a:pPr algn="ctr"/>
            <a:r>
              <a:rPr lang="en-US" sz="4000" b="1" dirty="0">
                <a:latin typeface="+mn-lt"/>
              </a:rPr>
              <a:t>Retrieving sample sequencing data from the facility</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a:xfrm>
            <a:off x="838199" y="2048497"/>
            <a:ext cx="10515600" cy="2695781"/>
          </a:xfrm>
        </p:spPr>
        <p:txBody>
          <a:bodyPr>
            <a:normAutofit lnSpcReduction="10000"/>
          </a:bodyPr>
          <a:lstStyle/>
          <a:p>
            <a:r>
              <a:rPr lang="en-US" dirty="0"/>
              <a:t>Sequencing results – text: </a:t>
            </a:r>
            <a:r>
              <a:rPr lang="en-US" dirty="0">
                <a:hlinkClick r:id="rId3"/>
              </a:rPr>
              <a:t>https://datacarpentry.org/organization-genomics/files/sequencing_results_metadata.txt</a:t>
            </a:r>
            <a:endParaRPr lang="en-US" dirty="0"/>
          </a:p>
          <a:p>
            <a:endParaRPr lang="en-US" dirty="0"/>
          </a:p>
          <a:p>
            <a:endParaRPr lang="en-US" dirty="0"/>
          </a:p>
          <a:p>
            <a:r>
              <a:rPr lang="en-US" dirty="0"/>
              <a:t>Sequencing results – Excel: </a:t>
            </a:r>
            <a:r>
              <a:rPr lang="en-US" dirty="0">
                <a:hlinkClick r:id="rId4"/>
              </a:rPr>
              <a:t>ttps://datacarpentry.org/organization-genomics/files/sequencing_results_metadata.xls</a:t>
            </a:r>
            <a:endParaRPr lang="en-US" dirty="0"/>
          </a:p>
          <a:p>
            <a:endParaRPr lang="en-US" dirty="0"/>
          </a:p>
          <a:p>
            <a:endParaRPr lang="en-US" dirty="0"/>
          </a:p>
        </p:txBody>
      </p:sp>
    </p:spTree>
    <p:extLst>
      <p:ext uri="{BB962C8B-B14F-4D97-AF65-F5344CB8AC3E}">
        <p14:creationId xmlns:p14="http://schemas.microsoft.com/office/powerpoint/2010/main" val="411532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DB24C-85B5-7C4B-BF19-BF574B60EFD2}"/>
              </a:ext>
            </a:extLst>
          </p:cNvPr>
          <p:cNvSpPr>
            <a:spLocks noGrp="1"/>
          </p:cNvSpPr>
          <p:nvPr>
            <p:ph type="title"/>
          </p:nvPr>
        </p:nvSpPr>
        <p:spPr/>
        <p:txBody>
          <a:bodyPr/>
          <a:lstStyle/>
          <a:p>
            <a:pPr algn="ctr"/>
            <a:r>
              <a:rPr lang="en-US" b="1" dirty="0">
                <a:latin typeface="+mn-lt"/>
              </a:rPr>
              <a:t>Storing data</a:t>
            </a:r>
          </a:p>
        </p:txBody>
      </p:sp>
      <p:sp>
        <p:nvSpPr>
          <p:cNvPr id="3" name="Content Placeholder 2">
            <a:extLst>
              <a:ext uri="{FF2B5EF4-FFF2-40B4-BE49-F238E27FC236}">
                <a16:creationId xmlns:a16="http://schemas.microsoft.com/office/drawing/2014/main" id="{6EC05C90-5374-2048-B29F-17038EF0FD31}"/>
              </a:ext>
            </a:extLst>
          </p:cNvPr>
          <p:cNvSpPr>
            <a:spLocks noGrp="1"/>
          </p:cNvSpPr>
          <p:nvPr>
            <p:ph idx="1"/>
          </p:nvPr>
        </p:nvSpPr>
        <p:spPr/>
        <p:txBody>
          <a:bodyPr>
            <a:normAutofit/>
          </a:bodyPr>
          <a:lstStyle/>
          <a:p>
            <a:r>
              <a:rPr lang="en-US" dirty="0"/>
              <a:t>Accessible by you and/or head and/or other members of your lab. </a:t>
            </a:r>
          </a:p>
          <a:p>
            <a:pPr marL="0" indent="0">
              <a:buNone/>
            </a:pPr>
            <a:endParaRPr lang="en-US" dirty="0"/>
          </a:p>
          <a:p>
            <a:r>
              <a:rPr lang="en-US" dirty="0"/>
              <a:t>Redundantly backed up – data should be backed up in two locations that are in different physical areas.</a:t>
            </a:r>
          </a:p>
          <a:p>
            <a:endParaRPr lang="en-US" dirty="0"/>
          </a:p>
          <a:p>
            <a:r>
              <a:rPr lang="en-US" dirty="0"/>
              <a:t>Leave the raw data raw – do not modify the original raw data. </a:t>
            </a:r>
          </a:p>
        </p:txBody>
      </p:sp>
    </p:spTree>
    <p:extLst>
      <p:ext uri="{BB962C8B-B14F-4D97-AF65-F5344CB8AC3E}">
        <p14:creationId xmlns:p14="http://schemas.microsoft.com/office/powerpoint/2010/main" val="3868923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FDDC0-BEB8-FA41-A3E8-2999F91526C6}"/>
              </a:ext>
            </a:extLst>
          </p:cNvPr>
          <p:cNvSpPr>
            <a:spLocks noGrp="1"/>
          </p:cNvSpPr>
          <p:nvPr>
            <p:ph type="title"/>
          </p:nvPr>
        </p:nvSpPr>
        <p:spPr>
          <a:xfrm>
            <a:off x="838200" y="442632"/>
            <a:ext cx="10515600" cy="1325563"/>
          </a:xfrm>
        </p:spPr>
        <p:txBody>
          <a:bodyPr/>
          <a:lstStyle/>
          <a:p>
            <a:pPr algn="ctr"/>
            <a:r>
              <a:rPr lang="en-US" b="1" dirty="0">
                <a:latin typeface="+mn-lt"/>
              </a:rPr>
              <a:t>Examining Data on the NCBI SRA Database</a:t>
            </a:r>
          </a:p>
        </p:txBody>
      </p:sp>
      <p:sp>
        <p:nvSpPr>
          <p:cNvPr id="3" name="Content Placeholder 2">
            <a:extLst>
              <a:ext uri="{FF2B5EF4-FFF2-40B4-BE49-F238E27FC236}">
                <a16:creationId xmlns:a16="http://schemas.microsoft.com/office/drawing/2014/main" id="{3F5E5AF9-6C45-0240-B031-3EFCE0995DD1}"/>
              </a:ext>
            </a:extLst>
          </p:cNvPr>
          <p:cNvSpPr>
            <a:spLocks noGrp="1"/>
          </p:cNvSpPr>
          <p:nvPr>
            <p:ph idx="1"/>
          </p:nvPr>
        </p:nvSpPr>
        <p:spPr>
          <a:xfrm>
            <a:off x="838200" y="2000437"/>
            <a:ext cx="10515600" cy="4351338"/>
          </a:xfrm>
        </p:spPr>
        <p:txBody>
          <a:bodyPr/>
          <a:lstStyle/>
          <a:p>
            <a:r>
              <a:rPr lang="en-US" dirty="0"/>
              <a:t>Many repositories for public data</a:t>
            </a:r>
          </a:p>
          <a:p>
            <a:r>
              <a:rPr lang="en-US" dirty="0"/>
              <a:t>Two most comprehensive ones:</a:t>
            </a:r>
          </a:p>
          <a:p>
            <a:pPr lvl="1">
              <a:buFont typeface="Courier New" panose="02070309020205020404" pitchFamily="49" charset="0"/>
              <a:buChar char="o"/>
            </a:pPr>
            <a:r>
              <a:rPr lang="en-US" dirty="0"/>
              <a:t> National Center for Biotechnology Information (NCBI) </a:t>
            </a:r>
          </a:p>
          <a:p>
            <a:pPr lvl="1">
              <a:buFont typeface="Courier New" panose="02070309020205020404" pitchFamily="49" charset="0"/>
              <a:buChar char="o"/>
            </a:pPr>
            <a:r>
              <a:rPr lang="en-US" dirty="0"/>
              <a:t> European Nucleotide Archive (EMBL-EBI).</a:t>
            </a:r>
          </a:p>
          <a:p>
            <a:r>
              <a:rPr lang="en-US" dirty="0"/>
              <a:t>The NCBI’s Sequence Read Archive (SRA) is the database we will be using for this lesson: </a:t>
            </a:r>
            <a:r>
              <a:rPr lang="en-US" dirty="0">
                <a:hlinkClick r:id="rId2"/>
              </a:rPr>
              <a:t>https://trace.ncbi.nlm.nih.gov/Traces/sra/</a:t>
            </a:r>
            <a:endParaRPr lang="en-US" dirty="0"/>
          </a:p>
          <a:p>
            <a:pPr marL="0" indent="0">
              <a:buNone/>
            </a:pPr>
            <a:r>
              <a:rPr lang="en-US" dirty="0"/>
              <a:t>	- a large repository for next-generation sequence data</a:t>
            </a:r>
          </a:p>
          <a:p>
            <a:pPr marL="0" indent="0">
              <a:buNone/>
            </a:pPr>
            <a:endParaRPr lang="en-US" dirty="0"/>
          </a:p>
        </p:txBody>
      </p:sp>
    </p:spTree>
    <p:extLst>
      <p:ext uri="{BB962C8B-B14F-4D97-AF65-F5344CB8AC3E}">
        <p14:creationId xmlns:p14="http://schemas.microsoft.com/office/powerpoint/2010/main" val="11727771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2578</TotalTime>
  <Words>1076</Words>
  <Application>Microsoft Macintosh PowerPoint</Application>
  <PresentationFormat>Widescreen</PresentationFormat>
  <Paragraphs>111</Paragraphs>
  <Slides>13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Courier New</vt:lpstr>
      <vt:lpstr>Wingdings</vt:lpstr>
      <vt:lpstr>Office Theme</vt:lpstr>
      <vt:lpstr>Data Tidiness</vt:lpstr>
      <vt:lpstr>Metadata - data about the data</vt:lpstr>
      <vt:lpstr>Data about the experiment</vt:lpstr>
      <vt:lpstr>Rules in structuring data in spreadsheets</vt:lpstr>
      <vt:lpstr>Planning for NGS Projects</vt:lpstr>
      <vt:lpstr>Sending samples to the facility</vt:lpstr>
      <vt:lpstr>Retrieving sample sequencing data from the facility</vt:lpstr>
      <vt:lpstr>Storing data</vt:lpstr>
      <vt:lpstr>Examining Data on the NCBI SRA Database</vt:lpstr>
      <vt:lpstr>Example data</vt:lpstr>
      <vt:lpstr>Locate the data</vt:lpstr>
      <vt:lpstr>Discussion</vt:lpstr>
      <vt:lpstr>Downloading a few sequencing files: EMBL-EBI</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34</cp:revision>
  <dcterms:created xsi:type="dcterms:W3CDTF">2019-09-23T04:36:44Z</dcterms:created>
  <dcterms:modified xsi:type="dcterms:W3CDTF">2019-09-24T23:35:43Z</dcterms:modified>
</cp:coreProperties>
</file>

<file path=docProps/thumbnail.jpeg>
</file>